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323" r:id="rId2"/>
    <p:sldId id="306" r:id="rId3"/>
    <p:sldId id="324" r:id="rId4"/>
    <p:sldId id="325" r:id="rId5"/>
    <p:sldId id="326" r:id="rId6"/>
    <p:sldId id="327" r:id="rId7"/>
    <p:sldId id="329" r:id="rId8"/>
    <p:sldId id="330" r:id="rId9"/>
    <p:sldId id="331" r:id="rId10"/>
    <p:sldId id="332" r:id="rId11"/>
    <p:sldId id="328" r:id="rId12"/>
    <p:sldId id="33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3238" autoAdjust="0"/>
  </p:normalViewPr>
  <p:slideViewPr>
    <p:cSldViewPr snapToGrid="0">
      <p:cViewPr>
        <p:scale>
          <a:sx n="71" d="100"/>
          <a:sy n="71"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050AF-CA48-4A9D-BA4C-70735E9DE42B}" type="datetimeFigureOut">
              <a:rPr lang="en-GB" smtClean="0"/>
              <a:t>20/03/2020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542B82-4090-4429-BC73-6443307F4947}" type="slidenum">
              <a:rPr lang="en-GB" smtClean="0"/>
              <a:t>‹#›</a:t>
            </a:fld>
            <a:endParaRPr lang="en-GB"/>
          </a:p>
        </p:txBody>
      </p:sp>
    </p:spTree>
    <p:extLst>
      <p:ext uri="{BB962C8B-B14F-4D97-AF65-F5344CB8AC3E}">
        <p14:creationId xmlns:p14="http://schemas.microsoft.com/office/powerpoint/2010/main" val="4197153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462" y="85359"/>
            <a:ext cx="11957538" cy="6490210"/>
          </a:xfrm>
          <a:prstGeom prst="rect">
            <a:avLst/>
          </a:prstGeom>
        </p:spPr>
      </p:pic>
      <p:sp>
        <p:nvSpPr>
          <p:cNvPr id="8" name="Title 1">
            <a:extLst>
              <a:ext uri="{FF2B5EF4-FFF2-40B4-BE49-F238E27FC236}">
                <a16:creationId xmlns:a16="http://schemas.microsoft.com/office/drawing/2014/main" xmlns="" id="{9D3269D6-4A36-4194-B87B-5C78FB3FF86C}"/>
              </a:ext>
            </a:extLst>
          </p:cNvPr>
          <p:cNvSpPr txBox="1">
            <a:spLocks/>
          </p:cNvSpPr>
          <p:nvPr/>
        </p:nvSpPr>
        <p:spPr>
          <a:xfrm>
            <a:off x="4607169" y="616722"/>
            <a:ext cx="6350170" cy="9144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SA" sz="8000" smtClean="0">
                <a:cs typeface="AL-Mateen" pitchFamily="2" charset="-78"/>
              </a:rPr>
              <a:t>البرامج الإخبارية</a:t>
            </a:r>
            <a:endParaRPr lang="ar-SA" sz="8000" dirty="0">
              <a:cs typeface="AL-Mateen" pitchFamily="2" charset="-78"/>
            </a:endParaRPr>
          </a:p>
        </p:txBody>
      </p:sp>
      <p:pic>
        <p:nvPicPr>
          <p:cNvPr id="9" name="Picture 8">
            <a:extLst>
              <a:ext uri="{FF2B5EF4-FFF2-40B4-BE49-F238E27FC236}">
                <a16:creationId xmlns:a16="http://schemas.microsoft.com/office/drawing/2014/main" xmlns="" id="{DF21D5F0-BDEA-4759-9389-D7744C890316}"/>
              </a:ext>
            </a:extLst>
          </p:cNvPr>
          <p:cNvPicPr>
            <a:picLocks noChangeAspect="1"/>
          </p:cNvPicPr>
          <p:nvPr/>
        </p:nvPicPr>
        <p:blipFill>
          <a:blip r:embed="rId3"/>
          <a:stretch>
            <a:fillRect/>
          </a:stretch>
        </p:blipFill>
        <p:spPr>
          <a:xfrm>
            <a:off x="2055326" y="3046906"/>
            <a:ext cx="9199862" cy="2805286"/>
          </a:xfrm>
          <a:prstGeom prst="rect">
            <a:avLst/>
          </a:prstGeom>
        </p:spPr>
      </p:pic>
      <p:sp>
        <p:nvSpPr>
          <p:cNvPr id="10" name="Title 1">
            <a:extLst>
              <a:ext uri="{FF2B5EF4-FFF2-40B4-BE49-F238E27FC236}">
                <a16:creationId xmlns:a16="http://schemas.microsoft.com/office/drawing/2014/main" xmlns="" id="{877AB640-2EA5-4554-B5A3-5F04C01442BF}"/>
              </a:ext>
            </a:extLst>
          </p:cNvPr>
          <p:cNvSpPr txBox="1">
            <a:spLocks/>
          </p:cNvSpPr>
          <p:nvPr/>
        </p:nvSpPr>
        <p:spPr>
          <a:xfrm>
            <a:off x="1586066" y="4995700"/>
            <a:ext cx="2485291" cy="472695"/>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EG" sz="2000" b="1" dirty="0" smtClean="0">
                <a:solidFill>
                  <a:schemeClr val="tx1"/>
                </a:solidFill>
                <a:latin typeface="Times New Roman" panose="02020603050405020304" pitchFamily="18" charset="0"/>
                <a:cs typeface="PT Bold Heading" panose="02010400000000000000" pitchFamily="2" charset="-78"/>
              </a:rPr>
              <a:t>د. عمرو الشيخه</a:t>
            </a:r>
            <a:endParaRPr lang="ar-SA" sz="2000" b="1" dirty="0">
              <a:solidFill>
                <a:schemeClr val="tx1"/>
              </a:solidFill>
              <a:latin typeface="Times New Roman" panose="02020603050405020304" pitchFamily="18" charset="0"/>
              <a:cs typeface="PT Bold Heading" panose="02010400000000000000" pitchFamily="2" charset="-78"/>
            </a:endParaRPr>
          </a:p>
        </p:txBody>
      </p:sp>
      <p:sp>
        <p:nvSpPr>
          <p:cNvPr id="11" name="Dodecagon 10">
            <a:extLst>
              <a:ext uri="{FF2B5EF4-FFF2-40B4-BE49-F238E27FC236}">
                <a16:creationId xmlns:a16="http://schemas.microsoft.com/office/drawing/2014/main" xmlns="" id="{18CAE28F-148F-4DE2-A077-70FB7DFC7868}"/>
              </a:ext>
            </a:extLst>
          </p:cNvPr>
          <p:cNvSpPr/>
          <p:nvPr/>
        </p:nvSpPr>
        <p:spPr>
          <a:xfrm>
            <a:off x="320261" y="84877"/>
            <a:ext cx="914400" cy="914400"/>
          </a:xfrm>
          <a:prstGeom prst="dodecag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sz="4000" b="1" dirty="0">
                <a:ln w="22225">
                  <a:solidFill>
                    <a:schemeClr val="accent2"/>
                  </a:solidFill>
                  <a:prstDash val="solid"/>
                </a:ln>
                <a:solidFill>
                  <a:schemeClr val="accent2">
                    <a:lumMod val="40000"/>
                    <a:lumOff val="60000"/>
                  </a:schemeClr>
                </a:solidFill>
              </a:rPr>
              <a:t>2</a:t>
            </a:r>
            <a:endParaRPr lang="ar-SA" sz="4000" b="1" dirty="0">
              <a:ln w="22225">
                <a:solidFill>
                  <a:schemeClr val="accent2"/>
                </a:solidFill>
                <a:prstDash val="solid"/>
              </a:ln>
              <a:solidFill>
                <a:schemeClr val="accent2">
                  <a:lumMod val="40000"/>
                  <a:lumOff val="60000"/>
                </a:schemeClr>
              </a:solidFill>
            </a:endParaRPr>
          </a:p>
        </p:txBody>
      </p:sp>
      <p:sp>
        <p:nvSpPr>
          <p:cNvPr id="2" name="TextBox 1"/>
          <p:cNvSpPr txBox="1"/>
          <p:nvPr/>
        </p:nvSpPr>
        <p:spPr>
          <a:xfrm>
            <a:off x="2055325" y="4564814"/>
            <a:ext cx="1790533" cy="430887"/>
          </a:xfrm>
          <a:prstGeom prst="rect">
            <a:avLst/>
          </a:prstGeom>
          <a:noFill/>
        </p:spPr>
        <p:txBody>
          <a:bodyPr wrap="square" rtlCol="0">
            <a:spAutoFit/>
          </a:bodyPr>
          <a:lstStyle/>
          <a:p>
            <a:pPr algn="ctr"/>
            <a:r>
              <a:rPr lang="ar-SA" sz="2200" b="1" dirty="0">
                <a:latin typeface="Times New Roman" panose="02020603050405020304" pitchFamily="18" charset="0"/>
                <a:cs typeface="PT Bold Heading" panose="02010400000000000000" pitchFamily="2" charset="-78"/>
              </a:rPr>
              <a:t>د. سمية عرفات</a:t>
            </a:r>
            <a:endParaRPr lang="ar-EG" sz="2200" b="1" dirty="0">
              <a:latin typeface="Times New Roman" panose="02020603050405020304" pitchFamily="18" charset="0"/>
              <a:cs typeface="PT Bold Heading" panose="02010400000000000000" pitchFamily="2" charset="-78"/>
            </a:endParaRPr>
          </a:p>
        </p:txBody>
      </p:sp>
    </p:spTree>
    <p:extLst>
      <p:ext uri="{BB962C8B-B14F-4D97-AF65-F5344CB8AC3E}">
        <p14:creationId xmlns:p14="http://schemas.microsoft.com/office/powerpoint/2010/main" val="2939948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9F88D69-2FDB-4C73-BD75-7DE855A175EB}"/>
              </a:ext>
            </a:extLst>
          </p:cNvPr>
          <p:cNvSpPr/>
          <p:nvPr/>
        </p:nvSpPr>
        <p:spPr>
          <a:xfrm>
            <a:off x="1963798" y="36129"/>
            <a:ext cx="10095723" cy="5643853"/>
          </a:xfrm>
          <a:prstGeom prst="rect">
            <a:avLst/>
          </a:prstGeom>
        </p:spPr>
        <p:txBody>
          <a:bodyPr wrap="square">
            <a:spAutoFit/>
          </a:bodyPr>
          <a:lstStyle/>
          <a:p>
            <a:pPr algn="justLow" rtl="1">
              <a:lnSpc>
                <a:spcPct val="150000"/>
              </a:lnSpc>
              <a:spcAft>
                <a:spcPts val="0"/>
              </a:spcAft>
            </a:pPr>
            <a:r>
              <a:rPr lang="ar-SA" sz="24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قواعد عامة عند كتابة البرامج الإخبارية </a:t>
            </a: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541338" lvl="0" indent="-271463" algn="justLow" rtl="1">
              <a:lnSpc>
                <a:spcPct val="150000"/>
              </a:lnSpc>
              <a:spcAft>
                <a:spcPts val="0"/>
              </a:spcAft>
              <a:buSzPts val="1400"/>
              <a:buFont typeface="+mj-lt"/>
              <a:buAutoNum type="arabicPeriod"/>
              <a:tabLst>
                <a:tab pos="247650" algn="l"/>
              </a:tabLst>
            </a:pPr>
            <a:r>
              <a:rPr lang="ar-SA" sz="2000" b="1" dirty="0">
                <a:latin typeface="Times New Roman" panose="02020603050405020304" pitchFamily="18" charset="0"/>
                <a:ea typeface="Times New Roman" panose="02020603050405020304" pitchFamily="18" charset="0"/>
              </a:rPr>
              <a:t>التحقق من صدق الوقائع والتأكد من مصادرها.</a:t>
            </a:r>
            <a:endParaRPr lang="en-US" sz="2000" b="1" dirty="0">
              <a:latin typeface="Times New Roman" panose="02020603050405020304" pitchFamily="18" charset="0"/>
              <a:ea typeface="Times New Roman" panose="02020603050405020304" pitchFamily="18" charset="0"/>
            </a:endParaRPr>
          </a:p>
          <a:p>
            <a:pPr marL="541338" lvl="0" indent="-271463" algn="justLow" rtl="1">
              <a:lnSpc>
                <a:spcPct val="150000"/>
              </a:lnSpc>
              <a:spcAft>
                <a:spcPts val="0"/>
              </a:spcAft>
              <a:buSzPts val="1400"/>
              <a:buFont typeface="+mj-lt"/>
              <a:buAutoNum type="arabicPeriod"/>
              <a:tabLst>
                <a:tab pos="90170" algn="l"/>
              </a:tabLst>
            </a:pPr>
            <a:r>
              <a:rPr lang="ar-SA" sz="2000" b="1" dirty="0">
                <a:latin typeface="Times New Roman" panose="02020603050405020304" pitchFamily="18" charset="0"/>
                <a:ea typeface="Times New Roman" panose="02020603050405020304" pitchFamily="18" charset="0"/>
              </a:rPr>
              <a:t>على تسميته بالشقيقات الخمس وهى ماذا ؟ أين ؟ متى ؟ من؟ كيف؟ فعندما يجيب الخبر على هذه التساؤلات أو على أكبر عدد ممكن منها تزداد فرص اختياره ليقدم ويذاع وعلى الكاتب الإذاعى أن يحرص على تكامل الأمانة فى العرض والفصل التام بين الرأي والخبر.</a:t>
            </a:r>
          </a:p>
          <a:p>
            <a:pPr marL="541338" lvl="0" indent="-271463" algn="justLow" rtl="1">
              <a:lnSpc>
                <a:spcPct val="150000"/>
              </a:lnSpc>
              <a:spcAft>
                <a:spcPts val="0"/>
              </a:spcAft>
              <a:buSzPts val="1400"/>
              <a:buFont typeface="+mj-lt"/>
              <a:buAutoNum type="arabicPeriod"/>
              <a:tabLst>
                <a:tab pos="90170" algn="l"/>
              </a:tabLst>
            </a:pPr>
            <a:r>
              <a:rPr lang="ar-SA" sz="2000" b="1" dirty="0">
                <a:latin typeface="Times New Roman" panose="02020603050405020304" pitchFamily="18" charset="0"/>
                <a:ea typeface="Times New Roman" panose="02020603050405020304" pitchFamily="18" charset="0"/>
              </a:rPr>
              <a:t>  الكمال: ويقصد بالكمال أن يتضمن الخبر بقدر الإمكان ما اصطلح ما يقدمه للجمهور، فالجمهور يريد أن تقدم له معلومات كاملة وهو يتوقع أن تجيب البرامج الإخبارية  على التساؤلات التى تدور فى ذهنه حول الأحداث، فإذا ما أحس أن المعلومات المقدمة ناقصة أو غير تفصيلية فإنه يبحث عن مصادر أخرى تكمل له هذا النقص.</a:t>
            </a:r>
            <a:endParaRPr lang="en-US" sz="2000" b="1" dirty="0">
              <a:latin typeface="Times New Roman" panose="02020603050405020304" pitchFamily="18" charset="0"/>
              <a:ea typeface="Times New Roman" panose="02020603050405020304" pitchFamily="18" charset="0"/>
            </a:endParaRPr>
          </a:p>
          <a:p>
            <a:pPr algn="justLow" rtl="1">
              <a:lnSpc>
                <a:spcPct val="150000"/>
              </a:lnSpc>
              <a:spcAft>
                <a:spcPts val="0"/>
              </a:spcAft>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050" b="1"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848650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9F88D69-2FDB-4C73-BD75-7DE855A175EB}"/>
              </a:ext>
            </a:extLst>
          </p:cNvPr>
          <p:cNvSpPr/>
          <p:nvPr/>
        </p:nvSpPr>
        <p:spPr>
          <a:xfrm>
            <a:off x="1963798" y="36129"/>
            <a:ext cx="10095723" cy="5054589"/>
          </a:xfrm>
          <a:prstGeom prst="rect">
            <a:avLst/>
          </a:prstGeom>
        </p:spPr>
        <p:txBody>
          <a:bodyPr wrap="square">
            <a:spAutoFit/>
          </a:bodyPr>
          <a:lstStyle/>
          <a:p>
            <a:pPr algn="justLow" rtl="1">
              <a:lnSpc>
                <a:spcPct val="150000"/>
              </a:lnSpc>
              <a:spcAft>
                <a:spcPts val="0"/>
              </a:spcAft>
            </a:pPr>
            <a:r>
              <a:rPr lang="ar-SA" sz="24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قواعد عامة عند كتابة البرامج الإخبارية ( تابع) </a:t>
            </a: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457200" lvl="0" indent="-457200" algn="just" rtl="1">
              <a:lnSpc>
                <a:spcPct val="150000"/>
              </a:lnSpc>
              <a:spcAft>
                <a:spcPts val="1200"/>
              </a:spcAft>
              <a:buFont typeface="+mj-lt"/>
              <a:buAutoNum type="arabicPeriod" startAt="4"/>
            </a:pPr>
            <a:r>
              <a:rPr lang="ar-SA" sz="2000" b="1" dirty="0"/>
              <a:t>الإيجاز :  إن حرص الكاتب على الإيجاز فى صياغته للخبر أو التحقيق أو التقرير وغير ذلك من أشكال برامجية إخبارية لا يتناقض مع الكمال. والإيجاز هو أن يتجنب الكاتب التطويل الممل، وكذلك الاختصار المخل بالمضمون. </a:t>
            </a:r>
            <a:endParaRPr lang="en-US" sz="2000" b="1" dirty="0"/>
          </a:p>
          <a:p>
            <a:pPr marL="457200" indent="-457200" algn="just" rtl="1">
              <a:lnSpc>
                <a:spcPct val="150000"/>
              </a:lnSpc>
              <a:spcAft>
                <a:spcPts val="1200"/>
              </a:spcAft>
              <a:buFont typeface="+mj-lt"/>
              <a:buAutoNum type="arabicPeriod" startAt="4"/>
            </a:pPr>
            <a:r>
              <a:rPr lang="ar-SA" sz="2000" b="1" dirty="0"/>
              <a:t>الوضوح: ينبغى للكاتب الإذاعى أو التليفزيونى أن تكون كلماته وعباراته واضحة مفهومة سليمة من حيث البناء الغوى فلا يدخل فى تركيبها كلمات غربية أوغير مفهومة بحيث تصل إلى الجمهور بسلاسة، ففى حالة الراديو فإن الكلمات البسيطة هى التى تصل للمستمع ولا تشتت انتباهه، وفى حالة التليفزيون فإن الوضوح يعتمد على الصورة إضافة للكلمة. </a:t>
            </a:r>
            <a:endParaRPr lang="en-US" sz="2000" b="1" dirty="0"/>
          </a:p>
          <a:p>
            <a:pPr marL="457200" indent="-457200" algn="just" rtl="1">
              <a:lnSpc>
                <a:spcPct val="150000"/>
              </a:lnSpc>
              <a:spcAft>
                <a:spcPts val="1200"/>
              </a:spcAft>
              <a:buFont typeface="+mj-lt"/>
              <a:buAutoNum type="arabicPeriod" startAt="4"/>
            </a:pPr>
            <a:r>
              <a:rPr lang="ar-SA" sz="2000" b="1" dirty="0"/>
              <a:t>السرعة:   قفى عصرنا الحالى تتنافس محطات الراديو والتليفزيون على إذاعة البرامج الإخبارية بسرعة فما يعرف بالسبق الإخباري الذى كان يحدده قديماً ساعة أو ساعات أصبح اليوم يحدد من خلال دقائق أو ثوان تسبق بها محطة غيرها من المحطات</a:t>
            </a:r>
            <a:r>
              <a:rPr lang="ar-SA" sz="2000" b="1" dirty="0" smtClean="0"/>
              <a:t>.</a:t>
            </a:r>
            <a:r>
              <a:rPr lang="ar-SA" b="1" dirty="0"/>
              <a:t> </a:t>
            </a:r>
            <a:endParaRPr lang="en-US" b="1" dirty="0"/>
          </a:p>
        </p:txBody>
      </p:sp>
    </p:spTree>
    <p:extLst>
      <p:ext uri="{BB962C8B-B14F-4D97-AF65-F5344CB8AC3E}">
        <p14:creationId xmlns:p14="http://schemas.microsoft.com/office/powerpoint/2010/main" val="1110980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xmlns="" id="{2ED4F0DD-3DAC-4A61-A3AB-937D07C005AB}"/>
              </a:ext>
            </a:extLst>
          </p:cNvPr>
          <p:cNvPicPr>
            <a:picLocks noChangeAspect="1"/>
          </p:cNvPicPr>
          <p:nvPr/>
        </p:nvPicPr>
        <p:blipFill>
          <a:blip r:embed="rId2"/>
          <a:stretch>
            <a:fillRect/>
          </a:stretch>
        </p:blipFill>
        <p:spPr>
          <a:xfrm>
            <a:off x="2330515" y="0"/>
            <a:ext cx="9861486" cy="6148873"/>
          </a:xfrm>
          <a:prstGeom prst="rect">
            <a:avLst/>
          </a:prstGeom>
        </p:spPr>
      </p:pic>
    </p:spTree>
    <p:extLst>
      <p:ext uri="{BB962C8B-B14F-4D97-AF65-F5344CB8AC3E}">
        <p14:creationId xmlns:p14="http://schemas.microsoft.com/office/powerpoint/2010/main" val="199332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7C206DC0-76F4-40C7-BD86-D5D79400E967}"/>
              </a:ext>
            </a:extLst>
          </p:cNvPr>
          <p:cNvSpPr/>
          <p:nvPr/>
        </p:nvSpPr>
        <p:spPr>
          <a:xfrm>
            <a:off x="1996751" y="134555"/>
            <a:ext cx="9769151" cy="5459956"/>
          </a:xfrm>
          <a:prstGeom prst="rect">
            <a:avLst/>
          </a:prstGeom>
        </p:spPr>
        <p:txBody>
          <a:bodyPr wrap="square">
            <a:spAutoFit/>
          </a:bodyPr>
          <a:lstStyle/>
          <a:p>
            <a:pPr algn="justLow" rtl="1">
              <a:lnSpc>
                <a:spcPct val="120000"/>
              </a:lnSpc>
              <a:spcAft>
                <a:spcPts val="0"/>
              </a:spcAft>
            </a:pPr>
            <a:r>
              <a:rPr lang="ar-SA" sz="2400" b="1" dirty="0">
                <a:solidFill>
                  <a:srgbClr val="C00000"/>
                </a:solidFill>
                <a:latin typeface="Times New Roman" panose="02020603050405020304" pitchFamily="18" charset="0"/>
                <a:ea typeface="Times New Roman" panose="02020603050405020304" pitchFamily="18" charset="0"/>
              </a:rPr>
              <a:t>البرامج التسجيلية الإخبارية :</a:t>
            </a:r>
            <a:endParaRPr lang="en-US" sz="2400" b="1" dirty="0">
              <a:solidFill>
                <a:srgbClr val="C00000"/>
              </a:solidFill>
              <a:latin typeface="Times New Roman" panose="02020603050405020304" pitchFamily="18" charset="0"/>
              <a:ea typeface="Times New Roman" panose="02020603050405020304" pitchFamily="18" charset="0"/>
            </a:endParaRPr>
          </a:p>
          <a:p>
            <a:pPr algn="justLow" rtl="1">
              <a:lnSpc>
                <a:spcPct val="200000"/>
              </a:lnSpc>
              <a:spcAft>
                <a:spcPts val="0"/>
              </a:spcAft>
            </a:pPr>
            <a:r>
              <a:rPr lang="ar-SA" sz="2000" b="1" dirty="0">
                <a:latin typeface="Times New Roman" panose="02020603050405020304" pitchFamily="18" charset="0"/>
                <a:ea typeface="Times New Roman" panose="02020603050405020304" pitchFamily="18" charset="0"/>
              </a:rPr>
              <a:t>وهى برامج وثائقية </a:t>
            </a:r>
            <a:r>
              <a:rPr lang="en-US" sz="2000" b="1" dirty="0">
                <a:latin typeface="Times New Roman" panose="02020603050405020304" pitchFamily="18" charset="0"/>
                <a:ea typeface="Times New Roman" panose="02020603050405020304" pitchFamily="18" charset="0"/>
              </a:rPr>
              <a:t>Documentary</a:t>
            </a:r>
            <a:r>
              <a:rPr lang="ar-SA" sz="2000" b="1" dirty="0">
                <a:latin typeface="Times New Roman" panose="02020603050405020304" pitchFamily="18" charset="0"/>
                <a:ea typeface="Times New Roman" panose="02020603050405020304" pitchFamily="18" charset="0"/>
              </a:rPr>
              <a:t> لأنها تنبنى أساساً على حقائق ووثائق ومحتواها فى أساسه أيضا حقائق ووثائق، والبرنامج التسجيلى التقريرى (أو الإخباري) برنامج وثائقى يعتمد على تقديم صورة صوتية تسجل الأحداث الجارية من موقعها . ويمكن نقل هذه الصورة حية على الهواء مباشرة ويمكن أن تسجل وتقدم على شكل برنامج تسجيلى وثائقى. </a:t>
            </a:r>
            <a:endParaRPr lang="ar-SA" sz="2000" b="1" dirty="0">
              <a:effectLst/>
              <a:latin typeface="Times New Roman" panose="02020603050405020304" pitchFamily="18" charset="0"/>
              <a:ea typeface="Times New Roman" panose="02020603050405020304" pitchFamily="18" charset="0"/>
            </a:endParaRPr>
          </a:p>
          <a:p>
            <a:pPr algn="justLow" rtl="1">
              <a:lnSpc>
                <a:spcPct val="200000"/>
              </a:lnSpc>
            </a:pPr>
            <a:r>
              <a:rPr lang="ar-SA" sz="2000" b="1" dirty="0"/>
              <a:t>والبرنامج التسجيلى بهذا المعنى برنامج تقريرى يتسم بالموضوعية الكاملة ويمكن أن يقدم عن طريق نص مكتوب أو بدون نص مكتوب كنقل إذاعة خارجية حية والبرنامج يكون فى حد ذاته وثيقة للتاريخ وهو بذلك يقترب من المفهوم الشائع للريبورتاج الإذاعى الذى يعنى نقل صورة حية للأحداث فى مواقعها </a:t>
            </a:r>
            <a:r>
              <a:rPr lang="en-US" sz="2000" b="1" dirty="0"/>
              <a:t> on the spot </a:t>
            </a:r>
            <a:r>
              <a:rPr lang="en-US" sz="2000" b="1" dirty="0" smtClean="0"/>
              <a:t>reportage</a:t>
            </a:r>
            <a:r>
              <a:rPr lang="ar-SA" sz="2000" b="1" dirty="0" smtClean="0"/>
              <a:t> </a:t>
            </a:r>
            <a:r>
              <a:rPr lang="ar-SA" sz="2000" b="1" dirty="0"/>
              <a:t>بصوت المذيع أو المندوب أو المراسل الاذاعي بشكل من أشكال البرامج الإخبارية  التي تسجل الأحداث من مواقعها </a:t>
            </a:r>
            <a:r>
              <a:rPr lang="ar-SA" sz="2000" b="1" dirty="0" smtClean="0"/>
              <a:t>.</a:t>
            </a:r>
            <a:endParaRPr lang="en-US" sz="2000" b="1" dirty="0"/>
          </a:p>
        </p:txBody>
      </p:sp>
    </p:spTree>
    <p:extLst>
      <p:ext uri="{BB962C8B-B14F-4D97-AF65-F5344CB8AC3E}">
        <p14:creationId xmlns:p14="http://schemas.microsoft.com/office/powerpoint/2010/main" val="3606415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BC5D9B5-8C4D-4E51-A327-E4F2FA44869F}"/>
              </a:ext>
            </a:extLst>
          </p:cNvPr>
          <p:cNvSpPr/>
          <p:nvPr/>
        </p:nvSpPr>
        <p:spPr>
          <a:xfrm>
            <a:off x="2080727" y="218530"/>
            <a:ext cx="9619861" cy="4228850"/>
          </a:xfrm>
          <a:prstGeom prst="rect">
            <a:avLst/>
          </a:prstGeom>
        </p:spPr>
        <p:txBody>
          <a:bodyPr wrap="square">
            <a:spAutoFit/>
          </a:bodyPr>
          <a:lstStyle/>
          <a:p>
            <a:pPr lvl="0" algn="justLow" rtl="1">
              <a:lnSpc>
                <a:spcPct val="120000"/>
              </a:lnSpc>
            </a:pPr>
            <a:r>
              <a:rPr lang="ar-EG" sz="2400" b="1" dirty="0" smtClean="0">
                <a:solidFill>
                  <a:srgbClr val="C00000"/>
                </a:solidFill>
                <a:latin typeface="Times New Roman" panose="02020603050405020304" pitchFamily="18" charset="0"/>
                <a:ea typeface="Times New Roman" panose="02020603050405020304" pitchFamily="18" charset="0"/>
              </a:rPr>
              <a:t>تابع ؛ ا</a:t>
            </a:r>
            <a:r>
              <a:rPr lang="ar-SA" sz="2400" b="1" dirty="0" smtClean="0">
                <a:solidFill>
                  <a:srgbClr val="C00000"/>
                </a:solidFill>
                <a:latin typeface="Times New Roman" panose="02020603050405020304" pitchFamily="18" charset="0"/>
                <a:ea typeface="Times New Roman" panose="02020603050405020304" pitchFamily="18" charset="0"/>
              </a:rPr>
              <a:t>لبرامج </a:t>
            </a:r>
            <a:r>
              <a:rPr lang="ar-SA" sz="2400" b="1" dirty="0">
                <a:solidFill>
                  <a:srgbClr val="C00000"/>
                </a:solidFill>
                <a:latin typeface="Times New Roman" panose="02020603050405020304" pitchFamily="18" charset="0"/>
                <a:ea typeface="Times New Roman" panose="02020603050405020304" pitchFamily="18" charset="0"/>
              </a:rPr>
              <a:t>التسجيلية الإخبارية :</a:t>
            </a:r>
            <a:endParaRPr lang="en-US" sz="2400" b="1" dirty="0">
              <a:solidFill>
                <a:srgbClr val="C00000"/>
              </a:solidFill>
              <a:latin typeface="Times New Roman" panose="02020603050405020304" pitchFamily="18" charset="0"/>
              <a:ea typeface="Times New Roman" panose="02020603050405020304" pitchFamily="18" charset="0"/>
            </a:endParaRPr>
          </a:p>
          <a:p>
            <a:pPr algn="justLow" rtl="1">
              <a:lnSpc>
                <a:spcPct val="200000"/>
              </a:lnSpc>
              <a:spcAft>
                <a:spcPts val="0"/>
              </a:spcAft>
            </a:pPr>
            <a:r>
              <a:rPr lang="ar-SA" sz="2400" b="1" dirty="0" smtClean="0">
                <a:latin typeface="Times New Roman" panose="02020603050405020304" pitchFamily="18" charset="0"/>
                <a:ea typeface="Times New Roman" panose="02020603050405020304" pitchFamily="18" charset="0"/>
              </a:rPr>
              <a:t>إن </a:t>
            </a:r>
            <a:r>
              <a:rPr lang="ar-SA" sz="2400" b="1" dirty="0">
                <a:latin typeface="Times New Roman" panose="02020603050405020304" pitchFamily="18" charset="0"/>
                <a:ea typeface="Times New Roman" panose="02020603050405020304" pitchFamily="18" charset="0"/>
              </a:rPr>
              <a:t>الفيلم التسجيلى الإخباري أو الجريدة السينمائية هو الفيلم الذى يسجل الأحداث التى وقعت فعلاً دون اللجوء إلى التمثيل ودون إجراء أى تدخل أو تعديل فى مجرى هذه الأحداث أو إعادة البناء والتكوين فهى جريدة إخبارية أو نوع من الأفلام يتضمن تسجيلاً أمينا ًصادقا ًللأحداث والاحتمالات والناسبات التى وقعت فعلا ًبأسلوب وصفى بسيط ودون تعمق فى معالجة الموضوع . وتكمن قيمة معظم الأفلام الإخبارية  أساساً فى تقديم الأحداث الواقعية فى بيئتها الحقيقية.</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10980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031CCD1-A8D5-40F6-8FA8-AC8E093AC725}"/>
              </a:ext>
            </a:extLst>
          </p:cNvPr>
          <p:cNvSpPr/>
          <p:nvPr/>
        </p:nvSpPr>
        <p:spPr>
          <a:xfrm>
            <a:off x="2080727" y="125224"/>
            <a:ext cx="9830737" cy="6622262"/>
          </a:xfrm>
          <a:prstGeom prst="rect">
            <a:avLst/>
          </a:prstGeom>
        </p:spPr>
        <p:txBody>
          <a:bodyPr wrap="square">
            <a:spAutoFit/>
          </a:bodyPr>
          <a:lstStyle/>
          <a:p>
            <a:pPr algn="justLow" rtl="1">
              <a:lnSpc>
                <a:spcPct val="150000"/>
              </a:lnSpc>
              <a:spcAft>
                <a:spcPts val="0"/>
              </a:spcAft>
            </a:pPr>
            <a:r>
              <a:rPr lang="ar-SA" sz="2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البرنامج الخاص : </a:t>
            </a:r>
            <a:endParaRPr lang="en-US" sz="26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Low" rtl="1">
              <a:lnSpc>
                <a:spcPct val="150000"/>
              </a:lnSpc>
              <a:spcAft>
                <a:spcPts val="0"/>
              </a:spcAft>
            </a:pPr>
            <a:r>
              <a:rPr lang="ar-SA" sz="2600" b="1" dirty="0">
                <a:latin typeface="Times New Roman" panose="02020603050405020304" pitchFamily="18" charset="0"/>
                <a:ea typeface="Times New Roman" panose="02020603050405020304" pitchFamily="18" charset="0"/>
                <a:cs typeface="Times New Roman" panose="02020603050405020304" pitchFamily="18" charset="0"/>
              </a:rPr>
              <a:t>درج العرف الاذاعى على إطلاق هذه التسمية على أى خدمة إخبارية لا تندرج ضمن القوالب الفنية المتفق عليها، فهو ليس نشرة أخبار ولا هو تعليق أو مجلة إخبارية، ولا يتقيد بشكل واحد فهو يستخدم التسجيلات الصوتية والحديث المباشر والحوار والإذاعة الحية . وتكمن أهمية هذا البرنامج فى قدرته على التعرض لأى حدث يقع فى اللحظة الأخيرة ويراد شرحه وتقديم أبعاده المختلفة . </a:t>
            </a:r>
          </a:p>
          <a:p>
            <a:pPr algn="justLow" rtl="1">
              <a:lnSpc>
                <a:spcPct val="150000"/>
              </a:lnSpc>
            </a:pPr>
            <a:r>
              <a:rPr lang="ar-SA" sz="2600" b="1" dirty="0" smtClean="0">
                <a:latin typeface="Times New Roman" panose="02020603050405020304" pitchFamily="18" charset="0"/>
                <a:cs typeface="Times New Roman" panose="02020603050405020304" pitchFamily="18" charset="0"/>
              </a:rPr>
              <a:t>وجدير </a:t>
            </a:r>
            <a:r>
              <a:rPr lang="ar-SA" sz="2600" b="1" dirty="0">
                <a:latin typeface="Times New Roman" panose="02020603050405020304" pitchFamily="18" charset="0"/>
                <a:cs typeface="Times New Roman" panose="02020603050405020304" pitchFamily="18" charset="0"/>
              </a:rPr>
              <a:t>بالذكر أن من بين هذه البرامج ما يتيح للإذاعة فرصة كبيرة لاستطلاع الدائم للرأي العام مثل برنامج "رسائل المستمعين" الذى يقدم من البرنامج العام يوميا فهو يساعد على قياس اتجاهات الرأي العام واستكشاف القضايا العامة التى تلح على أذهان الجماهير، فعن طريق الإجابة على تساؤلات الأفراد تزول عنهم الحيرة والتخمين والاعتماد على الإذاعات الأخرى فقط. </a:t>
            </a:r>
            <a:endParaRPr lang="en-US"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980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32ABB67-2503-4B39-91E8-37E406884E29}"/>
              </a:ext>
            </a:extLst>
          </p:cNvPr>
          <p:cNvSpPr/>
          <p:nvPr/>
        </p:nvSpPr>
        <p:spPr>
          <a:xfrm>
            <a:off x="2043404" y="193720"/>
            <a:ext cx="9868060" cy="5760231"/>
          </a:xfrm>
          <a:prstGeom prst="rect">
            <a:avLst/>
          </a:prstGeom>
        </p:spPr>
        <p:txBody>
          <a:bodyPr wrap="square">
            <a:spAutoFit/>
          </a:bodyPr>
          <a:lstStyle/>
          <a:p>
            <a:pPr algn="justLow" rtl="1">
              <a:lnSpc>
                <a:spcPct val="150000"/>
              </a:lnSpc>
              <a:spcAft>
                <a:spcPts val="0"/>
              </a:spcAft>
            </a:pPr>
            <a:r>
              <a:rPr lang="ar-SA" sz="28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أهمية البرامج الإخبارية  فى الراديو والتليفزيون:</a:t>
            </a:r>
            <a:endParaRPr lang="en-US" sz="28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algn="justLow" rtl="1">
              <a:lnSpc>
                <a:spcPct val="150000"/>
              </a:lnSpc>
              <a:spcAft>
                <a:spcPts val="0"/>
              </a:spcAft>
            </a:pPr>
            <a:r>
              <a:rPr lang="ar-SA" sz="2000" b="1" dirty="0">
                <a:latin typeface="Times New Roman" panose="02020603050405020304" pitchFamily="18" charset="0"/>
                <a:ea typeface="Times New Roman" panose="02020603050405020304" pitchFamily="18" charset="0"/>
              </a:rPr>
              <a:t>يتفق الإذاعيون على أن البرامج الإعلامية التى تشتمل على نشرات الأخبار والتحليل الإخباري والتعليق وغيرها من برامج إخبارية تهدف جميعها إلى ربط المستمع بأحداث وطنه والعالم، وتعبئة شعوره القومى، ومخاطبة عقله ووجدانه، وتقديم المعلومات التى يهمه معرفتها- والتى تكون فى النهاية رأياً عاماً لديه.</a:t>
            </a:r>
          </a:p>
          <a:p>
            <a:pPr algn="justLow" rtl="1">
              <a:lnSpc>
                <a:spcPct val="150000"/>
              </a:lnSpc>
            </a:pPr>
            <a:r>
              <a:rPr lang="ar-SA" sz="2000" b="1" dirty="0">
                <a:latin typeface="Times New Roman" panose="02020603050405020304" pitchFamily="18" charset="0"/>
                <a:ea typeface="Times New Roman" panose="02020603050405020304" pitchFamily="18" charset="0"/>
              </a:rPr>
              <a:t>كما تحرص محطات التليفزيون -خاصة فى الدول المتقدمة- على أن يظهر مذيعوها وكأنهم يرتجلون حتى وهم يقرءون نشرات الأخبار، إذ يثبت أمام المذيع جهاز يسمى </a:t>
            </a:r>
            <a:r>
              <a:rPr lang="en-US" sz="2000" b="1" dirty="0">
                <a:latin typeface="Times New Roman" panose="02020603050405020304" pitchFamily="18" charset="0"/>
                <a:ea typeface="Times New Roman" panose="02020603050405020304" pitchFamily="18" charset="0"/>
              </a:rPr>
              <a:t>Tele Prompter</a:t>
            </a:r>
            <a:r>
              <a:rPr lang="ar-SA" sz="2000" b="1" dirty="0">
                <a:latin typeface="Times New Roman" panose="02020603050405020304" pitchFamily="18" charset="0"/>
                <a:ea typeface="Times New Roman" panose="02020603050405020304" pitchFamily="18" charset="0"/>
              </a:rPr>
              <a:t>وهو جهاز يشبه شاشة التليفزيون يكتب عليه الخبر </a:t>
            </a:r>
            <a:r>
              <a:rPr lang="ar-EG" sz="2000" b="1" dirty="0">
                <a:latin typeface="Times New Roman" panose="02020603050405020304" pitchFamily="18" charset="0"/>
                <a:ea typeface="Times New Roman" panose="02020603050405020304" pitchFamily="18" charset="0"/>
              </a:rPr>
              <a:t>ا</a:t>
            </a:r>
            <a:r>
              <a:rPr lang="ar-SA" sz="2000" b="1" dirty="0">
                <a:latin typeface="Times New Roman" panose="02020603050405020304" pitchFamily="18" charset="0"/>
                <a:ea typeface="Times New Roman" panose="02020603050405020304" pitchFamily="18" charset="0"/>
              </a:rPr>
              <a:t>ليكترونياً ويقوم المذيع بقراءته من هذا الجهاز، فيبدو أمام المشاهدين وكأنه يقص عليهم الأخبار ولا يقرؤها من ورقة أمامه. ولقد أتاحت التكنولوجيا الحديثة إمكانيات أفضل فاستبدلت هذه الأجهزة بالحسابات الآلية المحمولة </a:t>
            </a:r>
            <a:r>
              <a:rPr lang="en-US" sz="2000" b="1" dirty="0">
                <a:latin typeface="Times New Roman" panose="02020603050405020304" pitchFamily="18" charset="0"/>
                <a:ea typeface="Times New Roman" panose="02020603050405020304" pitchFamily="18" charset="0"/>
              </a:rPr>
              <a:t>Lap Top</a:t>
            </a:r>
            <a:r>
              <a:rPr lang="ar-SA" sz="2000" b="1" dirty="0">
                <a:latin typeface="Times New Roman" panose="02020603050405020304" pitchFamily="18" charset="0"/>
                <a:ea typeface="Times New Roman" panose="02020603050405020304" pitchFamily="18" charset="0"/>
              </a:rPr>
              <a:t> التى احتلت مكانها لتساعد مذيع النشرات على أن يبدو وكأنه يرتجل النشرات</a:t>
            </a:r>
            <a:r>
              <a:rPr lang="ar-SA" sz="2000" b="1" dirty="0" smtClean="0">
                <a:latin typeface="Times New Roman" panose="02020603050405020304" pitchFamily="18" charset="0"/>
                <a:ea typeface="Times New Roman" panose="02020603050405020304" pitchFamily="18" charset="0"/>
              </a:rPr>
              <a:t>.</a:t>
            </a:r>
            <a:endParaRPr lang="en-US" sz="20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10980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2C2E48C-2A80-405E-B32F-9C88E38C1284}"/>
              </a:ext>
            </a:extLst>
          </p:cNvPr>
          <p:cNvSpPr/>
          <p:nvPr/>
        </p:nvSpPr>
        <p:spPr>
          <a:xfrm>
            <a:off x="2313992" y="147961"/>
            <a:ext cx="9597472" cy="3672737"/>
          </a:xfrm>
          <a:prstGeom prst="rect">
            <a:avLst/>
          </a:prstGeom>
        </p:spPr>
        <p:txBody>
          <a:bodyPr wrap="square">
            <a:spAutoFit/>
          </a:bodyPr>
          <a:lstStyle/>
          <a:p>
            <a:pPr algn="justLow" rtl="1">
              <a:lnSpc>
                <a:spcPct val="200000"/>
              </a:lnSpc>
              <a:spcAft>
                <a:spcPts val="0"/>
              </a:spcAft>
            </a:pPr>
            <a:r>
              <a:rPr lang="ar-SA" sz="2400" b="1" dirty="0">
                <a:latin typeface="Times New Roman" panose="02020603050405020304" pitchFamily="18" charset="0"/>
                <a:ea typeface="Times New Roman" panose="02020603050405020304" pitchFamily="18" charset="0"/>
              </a:rPr>
              <a:t>أما عن تلك الأهمية المتعاظمة التى تحتلها البرامج الإخبارية فى وقتنا الحالى فيمكن إرجاعها إلى عدة عوامل منها ما يلى:</a:t>
            </a:r>
            <a:endParaRPr lang="en-US" sz="2400" b="1" dirty="0">
              <a:latin typeface="Times New Roman" panose="02020603050405020304" pitchFamily="18" charset="0"/>
              <a:ea typeface="Times New Roman" panose="02020603050405020304" pitchFamily="18" charset="0"/>
            </a:endParaRPr>
          </a:p>
          <a:p>
            <a:pPr marL="285750" indent="-285750" algn="justLow" rtl="1">
              <a:lnSpc>
                <a:spcPct val="200000"/>
              </a:lnSpc>
              <a:spcAft>
                <a:spcPts val="0"/>
              </a:spcAft>
              <a:buFont typeface="Wingdings" panose="05000000000000000000" pitchFamily="2" charset="2"/>
              <a:buChar char="v"/>
            </a:pPr>
            <a:r>
              <a:rPr lang="ar-SA" sz="2400" b="1" dirty="0">
                <a:latin typeface="Times New Roman" panose="02020603050405020304" pitchFamily="18" charset="0"/>
                <a:ea typeface="Times New Roman" panose="02020603050405020304" pitchFamily="18" charset="0"/>
              </a:rPr>
              <a:t>تحقيق وظيفة الإعلام</a:t>
            </a:r>
          </a:p>
          <a:p>
            <a:pPr marL="285750" indent="-285750" algn="justLow" rtl="1">
              <a:lnSpc>
                <a:spcPct val="200000"/>
              </a:lnSpc>
              <a:buFont typeface="Wingdings" panose="05000000000000000000" pitchFamily="2" charset="2"/>
              <a:buChar char="v"/>
            </a:pPr>
            <a:r>
              <a:rPr lang="ar-SA" sz="2400" b="1" dirty="0"/>
              <a:t>ارتفاع معدلات الاستماع والمشاهدة</a:t>
            </a:r>
          </a:p>
          <a:p>
            <a:pPr marL="285750" indent="-285750" algn="justLow" rtl="1">
              <a:lnSpc>
                <a:spcPct val="200000"/>
              </a:lnSpc>
              <a:buFont typeface="Wingdings" panose="05000000000000000000" pitchFamily="2" charset="2"/>
              <a:buChar char="v"/>
            </a:pPr>
            <a:r>
              <a:rPr lang="ar-SA" sz="2400" b="1" dirty="0"/>
              <a:t>زيادة المنافسة بين محطات الراديو والتلفزيون</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10980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4EC5AB-02ED-4B04-BDB6-4BEDBC3052BF}"/>
              </a:ext>
            </a:extLst>
          </p:cNvPr>
          <p:cNvSpPr/>
          <p:nvPr/>
        </p:nvSpPr>
        <p:spPr>
          <a:xfrm>
            <a:off x="1995194" y="83336"/>
            <a:ext cx="9859347" cy="2684774"/>
          </a:xfrm>
          <a:prstGeom prst="rect">
            <a:avLst/>
          </a:prstGeom>
        </p:spPr>
        <p:txBody>
          <a:bodyPr wrap="square">
            <a:spAutoFit/>
          </a:bodyPr>
          <a:lstStyle/>
          <a:p>
            <a:pPr algn="justLow" rtl="1">
              <a:lnSpc>
                <a:spcPct val="120000"/>
              </a:lnSpc>
              <a:spcAft>
                <a:spcPts val="0"/>
              </a:spcAft>
            </a:pPr>
            <a:r>
              <a:rPr lang="ar-SA" sz="24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تحقيق وظيفة الإعلام:</a:t>
            </a:r>
            <a:endParaRPr lang="en-US" sz="24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algn="justLow" rtl="1">
              <a:lnSpc>
                <a:spcPct val="150000"/>
              </a:lnSpc>
              <a:spcAft>
                <a:spcPts val="0"/>
              </a:spcAft>
            </a:pPr>
            <a:r>
              <a:rPr lang="ar-SA" sz="2400" b="1" dirty="0">
                <a:latin typeface="Times New Roman" panose="02020603050405020304" pitchFamily="18" charset="0"/>
                <a:ea typeface="Times New Roman" panose="02020603050405020304" pitchFamily="18" charset="0"/>
              </a:rPr>
              <a:t>الجماهير تعتمد بتشكل كبير على كل من الراديو والتليفزيون كمصدر للمعلومات عما يقع حولهم من احداث ووقائع . ويتميز التليفزيون كجهاز إخبارى وينفرد عن غيره من وسائل الإعلام الأخرى بأنه ينقل الأحداث والوقائع لنا فى منازلنا بصورة متكاملة تعتمد مشاهدتها على الصوت والصورة والحركة واللون. </a:t>
            </a:r>
            <a:endParaRPr lang="en-US" sz="2400" b="1"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1A8F2FB8-1532-47A2-9E9A-10B1C67F47AA}"/>
              </a:ext>
            </a:extLst>
          </p:cNvPr>
          <p:cNvSpPr/>
          <p:nvPr/>
        </p:nvSpPr>
        <p:spPr>
          <a:xfrm>
            <a:off x="2099482" y="3403634"/>
            <a:ext cx="9859347" cy="2684774"/>
          </a:xfrm>
          <a:prstGeom prst="rect">
            <a:avLst/>
          </a:prstGeom>
        </p:spPr>
        <p:txBody>
          <a:bodyPr wrap="square">
            <a:spAutoFit/>
          </a:bodyPr>
          <a:lstStyle/>
          <a:p>
            <a:pPr algn="justLow" rtl="1">
              <a:lnSpc>
                <a:spcPct val="120000"/>
              </a:lnSpc>
              <a:spcAft>
                <a:spcPts val="0"/>
              </a:spcAft>
            </a:pPr>
            <a:r>
              <a:rPr lang="ar-SA" sz="24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ارتفاع معدلات الاستماع والمشاهدة:</a:t>
            </a:r>
            <a:endParaRPr lang="en-US" sz="24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algn="justLow" rtl="1">
              <a:lnSpc>
                <a:spcPct val="150000"/>
              </a:lnSpc>
              <a:spcAft>
                <a:spcPts val="0"/>
              </a:spcAft>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 </a:t>
            </a:r>
            <a:r>
              <a:rPr lang="ar-SA" sz="2400" b="1" dirty="0">
                <a:latin typeface="Times New Roman" panose="02020603050405020304" pitchFamily="18" charset="0"/>
                <a:ea typeface="Times New Roman" panose="02020603050405020304" pitchFamily="18" charset="0"/>
              </a:rPr>
              <a:t>فالبرامج الإخبارية تعتبر من أهم المواد الإعلامية التى تحظى بنسب استماع كبيرة، وتشير الدراسات والبحوث إلى أن حجم مشاهدة نشرات أخبار التليفزيون تختلف تبعاً لاختلاف السن والنوع والمستوى الثقافى للمشاهد، وأن حجم المشاهدة يعتمد على عوامل منها: موعد البث ومدى اهتمام الرأي العام بها.</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2749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4D4C65A-69EE-4128-AE30-266DF410642B}"/>
              </a:ext>
            </a:extLst>
          </p:cNvPr>
          <p:cNvSpPr/>
          <p:nvPr/>
        </p:nvSpPr>
        <p:spPr>
          <a:xfrm>
            <a:off x="2134927" y="108960"/>
            <a:ext cx="9750489" cy="1938992"/>
          </a:xfrm>
          <a:prstGeom prst="rect">
            <a:avLst/>
          </a:prstGeom>
        </p:spPr>
        <p:txBody>
          <a:bodyPr wrap="square">
            <a:spAutoFit/>
          </a:bodyPr>
          <a:lstStyle/>
          <a:p>
            <a:pPr algn="justLow" rtl="1">
              <a:spcAft>
                <a:spcPts val="0"/>
              </a:spcAft>
            </a:pPr>
            <a:r>
              <a:rPr lang="ar-SA" sz="20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زيادة المنافسة بين محطات الراديو والتلفزيون:</a:t>
            </a:r>
            <a:endParaRPr lang="en-US" sz="20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algn="justLow" rtl="1">
              <a:spcAft>
                <a:spcPts val="0"/>
              </a:spcAft>
            </a:pPr>
            <a:r>
              <a:rPr lang="ar-SA" sz="2000" b="1" dirty="0">
                <a:latin typeface="Times New Roman" panose="02020603050405020304" pitchFamily="18" charset="0"/>
                <a:ea typeface="Times New Roman" panose="02020603050405020304" pitchFamily="18" charset="0"/>
              </a:rPr>
              <a:t>تتسابق المحطات على التغطية الإخبارية  لأحداث الساعة أولاً بأول حرصاً على ربط المستمع والمشاهد بالمحطة وجذبه إليها، مع ما يعنيه ذلك بالنسبة للمعلنين، لقد أدى ذلك إلى أن أصبحت أخبار التليفزيون على سبيل المثال هى العنصر الرئيسى والمهم الذى تبنى عليه خريطة برامج التليفزيون في معظم الدول المتقدمة اليوم، وأصبحت الأخبار مجالاً للمنافسة بين أشهر محطات التليفزيون العالمية، كما أنها تميز محطة دون أخرى كما تضاعف الوقت المخصص لها وتضاعفت القوى العاملة بها. </a:t>
            </a:r>
            <a:endParaRPr lang="en-US" sz="2000" b="1"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78B89BC5-1056-4B77-87E2-0551155CE7AB}"/>
              </a:ext>
            </a:extLst>
          </p:cNvPr>
          <p:cNvSpPr/>
          <p:nvPr/>
        </p:nvSpPr>
        <p:spPr>
          <a:xfrm>
            <a:off x="2099481" y="2900931"/>
            <a:ext cx="9647853" cy="2246769"/>
          </a:xfrm>
          <a:prstGeom prst="rect">
            <a:avLst/>
          </a:prstGeom>
        </p:spPr>
        <p:txBody>
          <a:bodyPr wrap="square">
            <a:spAutoFit/>
          </a:bodyPr>
          <a:lstStyle/>
          <a:p>
            <a:pPr algn="justLow" rtl="1">
              <a:spcAft>
                <a:spcPts val="0"/>
              </a:spcAft>
            </a:pPr>
            <a:r>
              <a:rPr lang="ar-SA" sz="20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الاتجاه نحو الإعلام المتخصص:</a:t>
            </a:r>
            <a:endParaRPr lang="en-US" sz="20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algn="justLow" rtl="1">
              <a:spcAft>
                <a:spcPts val="0"/>
              </a:spcAft>
            </a:pPr>
            <a:r>
              <a:rPr lang="ar-SA" sz="2000" b="1" dirty="0">
                <a:latin typeface="Times New Roman" panose="02020603050405020304" pitchFamily="18" charset="0"/>
                <a:ea typeface="Times New Roman" panose="02020603050405020304" pitchFamily="18" charset="0"/>
              </a:rPr>
              <a:t>فوسائل الإعلام تتجه اليوم نحو التخصص والتوجه إلى جماهير نوعية حيث انتقلت هذه الوسائل من بث رسائلها إلى الجماهير على وجه العموم- إلى تخصيص رسائلها لفئات معينة، وما نشهده اليوم من محطات إذاعية متخصصة وقنوات تليفزيونية مخصصة للرياضة أم الدراما أم الأخبار أم غيرها.</a:t>
            </a:r>
            <a:endParaRPr lang="en-US" sz="2000" b="1" dirty="0">
              <a:latin typeface="Times New Roman" panose="02020603050405020304" pitchFamily="18" charset="0"/>
              <a:ea typeface="Times New Roman" panose="02020603050405020304" pitchFamily="18" charset="0"/>
            </a:endParaRPr>
          </a:p>
          <a:p>
            <a:pPr algn="justLow" rtl="1">
              <a:spcAft>
                <a:spcPts val="0"/>
              </a:spcAft>
            </a:pPr>
            <a:r>
              <a:rPr lang="ar-SA" sz="2000" b="1" dirty="0">
                <a:latin typeface="Times New Roman" panose="02020603050405020304" pitchFamily="18" charset="0"/>
                <a:ea typeface="Times New Roman" panose="02020603050405020304" pitchFamily="18" charset="0"/>
              </a:rPr>
              <a:t>وقد أدى التخصص فى الإعلام إلى إتقان القائمين بالاتصال لعملهم فأصبح هناك متخصصين فى كتابة وتحرير النشرات الإخبارية  والتحليلات أو التعليقات الإخبارية  كما وجد معد البرامج الذى يتقن إعداد البرامج الإخبارية  الخاصة أو البرامج التسجيلية الإخبارية، وهكذا نشأت أشكال متنوعة من البرامج الإخبارية.</a:t>
            </a:r>
            <a:endParaRPr lang="en-US"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2749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B1976C1-8D65-4701-9449-AFA2A0C5AF59}"/>
              </a:ext>
            </a:extLst>
          </p:cNvPr>
          <p:cNvSpPr/>
          <p:nvPr/>
        </p:nvSpPr>
        <p:spPr>
          <a:xfrm>
            <a:off x="2024743" y="214604"/>
            <a:ext cx="9741159" cy="4247317"/>
          </a:xfrm>
          <a:prstGeom prst="rect">
            <a:avLst/>
          </a:prstGeom>
        </p:spPr>
        <p:txBody>
          <a:bodyPr wrap="square">
            <a:spAutoFit/>
          </a:bodyPr>
          <a:lstStyle/>
          <a:p>
            <a:pPr algn="justLow" rtl="1">
              <a:lnSpc>
                <a:spcPct val="150000"/>
              </a:lnSpc>
              <a:spcAft>
                <a:spcPts val="0"/>
              </a:spcAft>
            </a:pPr>
            <a:r>
              <a:rPr lang="ar-SA" sz="2800" b="1" dirty="0">
                <a:solidFill>
                  <a:srgbClr val="FF0000"/>
                </a:solidFill>
                <a:latin typeface="Times New Roman" panose="02020603050405020304" pitchFamily="18" charset="0"/>
                <a:ea typeface="Times New Roman" panose="02020603050405020304" pitchFamily="18" charset="0"/>
              </a:rPr>
              <a:t>قواعد كتابة البرامج الإخبارية للراديو والتليفزيون</a:t>
            </a:r>
            <a:r>
              <a:rPr lang="ar-SA" sz="2800" b="1" dirty="0">
                <a:latin typeface="Times New Roman" panose="02020603050405020304" pitchFamily="18" charset="0"/>
                <a:ea typeface="Times New Roman" panose="02020603050405020304" pitchFamily="18" charset="0"/>
              </a:rPr>
              <a:t> :</a:t>
            </a:r>
            <a:endParaRPr lang="en-US" sz="2800" b="1" dirty="0">
              <a:latin typeface="Times New Roman" panose="02020603050405020304" pitchFamily="18" charset="0"/>
              <a:ea typeface="Times New Roman" panose="02020603050405020304" pitchFamily="18" charset="0"/>
            </a:endParaRPr>
          </a:p>
          <a:p>
            <a:pPr algn="justLow" rtl="1">
              <a:lnSpc>
                <a:spcPct val="150000"/>
              </a:lnSpc>
              <a:spcAft>
                <a:spcPts val="0"/>
              </a:spcAft>
            </a:pPr>
            <a:r>
              <a:rPr lang="ar-SA" sz="2400" b="1" dirty="0">
                <a:latin typeface="Times New Roman" panose="02020603050405020304" pitchFamily="18" charset="0"/>
                <a:ea typeface="Times New Roman" panose="02020603050405020304" pitchFamily="18" charset="0"/>
              </a:rPr>
              <a:t>بعد الحصول على الأخبار من مصادرها المختلفة سواء من وكالات الأنباء، </a:t>
            </a:r>
            <a:endParaRPr lang="en-US" sz="2400" b="1" dirty="0">
              <a:latin typeface="Times New Roman" panose="02020603050405020304" pitchFamily="18" charset="0"/>
              <a:ea typeface="Times New Roman" panose="02020603050405020304" pitchFamily="18" charset="0"/>
            </a:endParaRPr>
          </a:p>
          <a:p>
            <a:pPr algn="justLow" rtl="1">
              <a:lnSpc>
                <a:spcPct val="150000"/>
              </a:lnSpc>
              <a:spcAft>
                <a:spcPts val="0"/>
              </a:spcAft>
            </a:pPr>
            <a:r>
              <a:rPr lang="ar-SA" sz="2400" b="1" dirty="0">
                <a:latin typeface="Times New Roman" panose="02020603050405020304" pitchFamily="18" charset="0"/>
                <a:ea typeface="Times New Roman" panose="02020603050405020304" pitchFamily="18" charset="0"/>
              </a:rPr>
              <a:t>والمراسلين الخارجيين، والمندوبين الداخليين، ومحطات الراديو والتليفزيون ومواقع الانترنت وغيرها من مصادر- يتم اختيار الأخبار والوقائع التى ستشكل مادة للبرامج الإخبارية، ويتطلب ذلك مراعاة بعض الشروط والقواعد العامة إضافة إلى قواعد وشروط أخرى تلائم كل شكل من الأشكال البرامجية المشار إليها.</a:t>
            </a:r>
            <a:endParaRPr lang="en-US" sz="2400" b="1" dirty="0">
              <a:latin typeface="Times New Roman" panose="02020603050405020304" pitchFamily="18" charset="0"/>
              <a:ea typeface="Times New Roman" panose="02020603050405020304" pitchFamily="18" charset="0"/>
            </a:endParaRPr>
          </a:p>
          <a:p>
            <a:pPr algn="justLow" rtl="1">
              <a:lnSpc>
                <a:spcPct val="200000"/>
              </a:lnSpc>
              <a:spcAft>
                <a:spcPts val="0"/>
              </a:spcAft>
            </a:pPr>
            <a:r>
              <a:rPr lang="ar-SA" sz="2400" b="1" dirty="0">
                <a:latin typeface="Times New Roman" panose="02020603050405020304" pitchFamily="18" charset="0"/>
                <a:ea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2749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1643</TotalTime>
  <Words>1079</Words>
  <Application>Microsoft Office PowerPoint</Application>
  <PresentationFormat>Custom</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البرامج الإخبارية</dc:title>
  <dc:creator>Khaled M. Ayad</dc:creator>
  <cp:lastModifiedBy>ahmed ayad</cp:lastModifiedBy>
  <cp:revision>147</cp:revision>
  <dcterms:created xsi:type="dcterms:W3CDTF">2020-03-16T06:37:39Z</dcterms:created>
  <dcterms:modified xsi:type="dcterms:W3CDTF">2020-03-20T16:12:25Z</dcterms:modified>
</cp:coreProperties>
</file>